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56" r:id="rId2"/>
    <p:sldId id="288" r:id="rId3"/>
    <p:sldId id="310" r:id="rId4"/>
    <p:sldId id="282" r:id="rId5"/>
    <p:sldId id="290" r:id="rId6"/>
    <p:sldId id="296" r:id="rId7"/>
    <p:sldId id="289" r:id="rId8"/>
    <p:sldId id="273" r:id="rId9"/>
    <p:sldId id="280" r:id="rId10"/>
    <p:sldId id="281" r:id="rId11"/>
    <p:sldId id="295" r:id="rId12"/>
    <p:sldId id="294" r:id="rId13"/>
    <p:sldId id="291" r:id="rId14"/>
    <p:sldId id="293" r:id="rId15"/>
    <p:sldId id="299" r:id="rId16"/>
    <p:sldId id="300" r:id="rId17"/>
    <p:sldId id="292" r:id="rId18"/>
    <p:sldId id="305" r:id="rId19"/>
    <p:sldId id="304" r:id="rId20"/>
    <p:sldId id="303" r:id="rId21"/>
    <p:sldId id="302" r:id="rId22"/>
    <p:sldId id="301" r:id="rId23"/>
    <p:sldId id="306" r:id="rId24"/>
    <p:sldId id="307" r:id="rId25"/>
    <p:sldId id="309" r:id="rId26"/>
    <p:sldId id="308" r:id="rId27"/>
  </p:sldIdLst>
  <p:sldSz cx="12188825"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825"/>
    <a:srgbClr val="008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161" autoAdjust="0"/>
  </p:normalViewPr>
  <p:slideViewPr>
    <p:cSldViewPr>
      <p:cViewPr varScale="1">
        <p:scale>
          <a:sx n="115" d="100"/>
          <a:sy n="115" d="100"/>
        </p:scale>
        <p:origin x="378" y="96"/>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7/14/2020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7/14/2020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7/14/2020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7/14/2020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7/14/2020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7/14/2020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7/14/2020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7/14/2020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7/14/2020</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7/14/2020</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7/14/2020</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7/14/2020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7/14/2020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7/14/2020</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hyperlink" Target="http://www.militarydisabilitymadeeasy.com/c&amp;pexam.html" TargetMode="Externa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www.militarydisabilitymadeeasy.com/vadisability.html"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vba.va.gov/pubs/forms/VBA-21-526EZ-ARE.pdf" TargetMode="Externa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381000"/>
            <a:ext cx="11049000" cy="3733800"/>
          </a:xfrm>
        </p:spPr>
        <p:txBody>
          <a:bodyPr>
            <a:normAutofit/>
          </a:bodyPr>
          <a:lstStyle/>
          <a:p>
            <a:r>
              <a:rPr lang="en-US" sz="4800" dirty="0">
                <a:solidFill>
                  <a:srgbClr val="008039"/>
                </a:solidFill>
              </a:rPr>
              <a:t>        </a:t>
            </a:r>
            <a:r>
              <a:rPr lang="en-US" sz="4800" b="1" dirty="0">
                <a:solidFill>
                  <a:srgbClr val="008039"/>
                </a:solidFill>
              </a:rPr>
              <a:t>Military Outreach for Service (MOS)</a:t>
            </a:r>
            <a:br>
              <a:rPr lang="en-US" sz="4800" b="1" dirty="0">
                <a:solidFill>
                  <a:srgbClr val="008039"/>
                </a:solidFill>
              </a:rPr>
            </a:br>
            <a:r>
              <a:rPr lang="en-US" sz="4800" b="1" dirty="0">
                <a:solidFill>
                  <a:srgbClr val="008039"/>
                </a:solidFill>
              </a:rPr>
              <a:t>                         Lunch and Learn</a:t>
            </a:r>
            <a:br>
              <a:rPr lang="en-US" sz="4800" b="1" dirty="0">
                <a:solidFill>
                  <a:srgbClr val="008039"/>
                </a:solidFill>
              </a:rPr>
            </a:br>
            <a:r>
              <a:rPr lang="en-US" sz="4800" b="1" dirty="0">
                <a:solidFill>
                  <a:srgbClr val="008039"/>
                </a:solidFill>
              </a:rPr>
              <a:t>                              July 15, 2020</a:t>
            </a:r>
          </a:p>
        </p:txBody>
      </p:sp>
      <p:sp>
        <p:nvSpPr>
          <p:cNvPr id="3" name="Subtitle 2" descr="Applying for VA Disability Benefits and the Appeal Process"/>
          <p:cNvSpPr>
            <a:spLocks noGrp="1"/>
          </p:cNvSpPr>
          <p:nvPr>
            <p:ph type="subTitle" idx="1"/>
          </p:nvPr>
        </p:nvSpPr>
        <p:spPr>
          <a:xfrm>
            <a:off x="1522412" y="5029200"/>
            <a:ext cx="9143999" cy="1143000"/>
          </a:xfrm>
        </p:spPr>
        <p:txBody>
          <a:bodyPr>
            <a:normAutofit fontScale="77500" lnSpcReduction="20000"/>
          </a:bodyPr>
          <a:lstStyle/>
          <a:p>
            <a:pPr lvl="0" algn="ctr">
              <a:lnSpc>
                <a:spcPct val="100000"/>
              </a:lnSpc>
              <a:buSzTx/>
            </a:pPr>
            <a:r>
              <a:rPr lang="en-US" sz="4800" b="1" dirty="0">
                <a:solidFill>
                  <a:srgbClr val="652825"/>
                </a:solidFill>
              </a:rPr>
              <a:t>Applying for Veterans Administration (VA) Disability Benefits and the Appeal Process</a:t>
            </a:r>
          </a:p>
        </p:txBody>
      </p:sp>
      <p:pic>
        <p:nvPicPr>
          <p:cNvPr id="5" name="Picture 4">
            <a:extLst>
              <a:ext uri="{FF2B5EF4-FFF2-40B4-BE49-F238E27FC236}">
                <a16:creationId xmlns:a16="http://schemas.microsoft.com/office/drawing/2014/main" id="{D161BB82-2C7C-440D-BEFC-B88E4E9451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99012" y="152400"/>
            <a:ext cx="1879365" cy="1942857"/>
          </a:xfrm>
          <a:prstGeom prst="rect">
            <a:avLst/>
          </a:prstGeom>
        </p:spPr>
      </p:pic>
    </p:spTree>
    <p:custDataLst>
      <p:tags r:id="rId1"/>
    </p:custDataLst>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dirty="0"/>
              <a:t>Using Disability Benefits Questionnaires (DBQs)</a:t>
            </a:r>
            <a:br>
              <a:rPr lang="en-US" dirty="0"/>
            </a:br>
            <a:r>
              <a:rPr lang="en-US" dirty="0"/>
              <a:t>VA Forms 21-0960 Series</a:t>
            </a:r>
          </a:p>
        </p:txBody>
      </p:sp>
    </p:spTree>
    <p:custDataLst>
      <p:tags r:id="rId1"/>
    </p:custDataLst>
    <p:extLst>
      <p:ext uri="{BB962C8B-B14F-4D97-AF65-F5344CB8AC3E}">
        <p14:creationId xmlns:p14="http://schemas.microsoft.com/office/powerpoint/2010/main" val="380304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solidFill>
                  <a:srgbClr val="652825"/>
                </a:solidFill>
                <a:ea typeface="+mn-ea"/>
                <a:cs typeface="+mn-cs"/>
              </a:rPr>
              <a:t>Disability Benefits Questionnaires (DBQs)</a:t>
            </a:r>
            <a:endParaRPr lang="en-US" dirty="0"/>
          </a:p>
        </p:txBody>
      </p:sp>
      <p:sp>
        <p:nvSpPr>
          <p:cNvPr id="14" name="Content Placeholder 13"/>
          <p:cNvSpPr>
            <a:spLocks noGrp="1"/>
          </p:cNvSpPr>
          <p:nvPr>
            <p:ph idx="1"/>
          </p:nvPr>
        </p:nvSpPr>
        <p:spPr>
          <a:xfrm>
            <a:off x="912812" y="1905000"/>
            <a:ext cx="10363200" cy="4267200"/>
          </a:xfrm>
        </p:spPr>
        <p:txBody>
          <a:bodyPr>
            <a:noAutofit/>
          </a:bodyPr>
          <a:lstStyle/>
          <a:p>
            <a:pPr marL="0" indent="0">
              <a:buNone/>
            </a:pPr>
            <a:r>
              <a:rPr lang="en-US" sz="4000" dirty="0"/>
              <a:t>Disability Benefits Questionnaires (DBQs) are forms used by VA physicians when performing </a:t>
            </a:r>
            <a:r>
              <a:rPr lang="en-US" sz="4000" dirty="0">
                <a:solidFill>
                  <a:srgbClr val="002060"/>
                </a:solidFill>
                <a:hlinkClick r:id="rId3">
                  <a:extLst>
                    <a:ext uri="{A12FA001-AC4F-418D-AE19-62706E023703}">
                      <ahyp:hlinkClr xmlns:ahyp="http://schemas.microsoft.com/office/drawing/2018/hyperlinkcolor" val="tx"/>
                    </a:ext>
                  </a:extLst>
                </a:hlinkClick>
              </a:rPr>
              <a:t>C&amp;P Exams</a:t>
            </a:r>
            <a:r>
              <a:rPr lang="en-US" sz="4000" dirty="0"/>
              <a:t> for </a:t>
            </a:r>
            <a:r>
              <a:rPr lang="en-US" sz="4000" dirty="0">
                <a:solidFill>
                  <a:srgbClr val="002060"/>
                </a:solidFill>
                <a:hlinkClick r:id="rId4">
                  <a:extLst>
                    <a:ext uri="{A12FA001-AC4F-418D-AE19-62706E023703}">
                      <ahyp:hlinkClr xmlns:ahyp="http://schemas.microsoft.com/office/drawing/2018/hyperlinkcolor" val="tx"/>
                    </a:ext>
                  </a:extLst>
                </a:hlinkClick>
              </a:rPr>
              <a:t>VA Disability.</a:t>
            </a:r>
            <a:r>
              <a:rPr lang="en-US" sz="4000" dirty="0">
                <a:solidFill>
                  <a:srgbClr val="002060"/>
                </a:solidFill>
              </a:rPr>
              <a:t> </a:t>
            </a:r>
            <a:r>
              <a:rPr lang="en-US" sz="4000" dirty="0"/>
              <a:t>The purpose of a DBQ is to ensure that the physician performing the exam records all the information needed to properly rate a disabled veteran’s conditions. </a:t>
            </a:r>
          </a:p>
        </p:txBody>
      </p:sp>
    </p:spTree>
    <p:custDataLst>
      <p:tags r:id="rId1"/>
    </p:custDataLst>
    <p:extLst>
      <p:ext uri="{BB962C8B-B14F-4D97-AF65-F5344CB8AC3E}">
        <p14:creationId xmlns:p14="http://schemas.microsoft.com/office/powerpoint/2010/main" val="216948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solidFill>
                  <a:srgbClr val="652825"/>
                </a:solidFill>
              </a:rPr>
              <a:t>Disability Benefits Questionnaires (DBQs)</a:t>
            </a:r>
            <a:r>
              <a:rPr lang="en-US" sz="2400" dirty="0">
                <a:solidFill>
                  <a:srgbClr val="652825"/>
                </a:solidFill>
              </a:rPr>
              <a:t>, continued</a:t>
            </a:r>
            <a:endParaRPr lang="en-US" dirty="0"/>
          </a:p>
        </p:txBody>
      </p:sp>
      <p:sp>
        <p:nvSpPr>
          <p:cNvPr id="14" name="Content Placeholder 13"/>
          <p:cNvSpPr>
            <a:spLocks noGrp="1"/>
          </p:cNvSpPr>
          <p:nvPr>
            <p:ph idx="1"/>
          </p:nvPr>
        </p:nvSpPr>
        <p:spPr>
          <a:xfrm>
            <a:off x="760412" y="1905000"/>
            <a:ext cx="10667999" cy="4572000"/>
          </a:xfrm>
        </p:spPr>
        <p:txBody>
          <a:bodyPr>
            <a:noAutofit/>
          </a:bodyPr>
          <a:lstStyle/>
          <a:p>
            <a:pPr marL="0" indent="0">
              <a:buNone/>
            </a:pPr>
            <a:r>
              <a:rPr lang="en-US" sz="3200" dirty="0"/>
              <a:t>There are more than 80 different DBQs. The majority of DBQs are for entire body parts or systems, like respiratory conditions, but there are a few specific conditions, like sleep apnea, that have their own DBQ. Similarly, there are some conditions that don’t really have a DBQ that fits quite right. For these, the physician can use the closest one or not use one at all. As long as the appropriate tests are performed and the correct information recorded, a DBQ is not essential. They are merely assistive devices. </a:t>
            </a:r>
          </a:p>
        </p:txBody>
      </p:sp>
    </p:spTree>
    <p:custDataLst>
      <p:tags r:id="rId1"/>
    </p:custDataLst>
    <p:extLst>
      <p:ext uri="{BB962C8B-B14F-4D97-AF65-F5344CB8AC3E}">
        <p14:creationId xmlns:p14="http://schemas.microsoft.com/office/powerpoint/2010/main" val="147069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DBQs no longer shared w/ Public</a:t>
            </a:r>
          </a:p>
        </p:txBody>
      </p:sp>
      <p:sp>
        <p:nvSpPr>
          <p:cNvPr id="14" name="Content Placeholder 13"/>
          <p:cNvSpPr>
            <a:spLocks noGrp="1"/>
          </p:cNvSpPr>
          <p:nvPr>
            <p:ph idx="1"/>
          </p:nvPr>
        </p:nvSpPr>
        <p:spPr/>
        <p:txBody>
          <a:bodyPr>
            <a:noAutofit/>
          </a:bodyPr>
          <a:lstStyle/>
          <a:p>
            <a:pPr marL="0" indent="0">
              <a:buNone/>
            </a:pPr>
            <a:r>
              <a:rPr lang="en-US" sz="3600" dirty="0"/>
              <a:t>In early 2020, the VA removed public access to their current DBQ forms (</a:t>
            </a:r>
            <a:r>
              <a:rPr lang="en-US" sz="3600" i="1" dirty="0"/>
              <a:t>I wonder why</a:t>
            </a:r>
            <a:r>
              <a:rPr lang="en-US" sz="3600" dirty="0"/>
              <a:t>?), but the VA-approved physicians performing the C&amp;P Exams still have full access to the correct forms needed to conduct their exams. </a:t>
            </a:r>
          </a:p>
          <a:p>
            <a:pPr marL="0" indent="0">
              <a:buNone/>
            </a:pPr>
            <a:r>
              <a:rPr lang="en-US" sz="3600" dirty="0"/>
              <a:t>Check with your VSO and or online for some sites may still have them listed. While the getting was good I saved a lot of them to share.</a:t>
            </a:r>
          </a:p>
        </p:txBody>
      </p:sp>
    </p:spTree>
    <p:custDataLst>
      <p:tags r:id="rId1"/>
    </p:custDataLst>
    <p:extLst>
      <p:ext uri="{BB962C8B-B14F-4D97-AF65-F5344CB8AC3E}">
        <p14:creationId xmlns:p14="http://schemas.microsoft.com/office/powerpoint/2010/main" val="67450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lvl="0" algn="ctr">
              <a:spcBef>
                <a:spcPts val="1800"/>
              </a:spcBef>
              <a:buSzPct val="110000"/>
            </a:pPr>
            <a:r>
              <a:rPr lang="en-US" b="1" dirty="0">
                <a:solidFill>
                  <a:srgbClr val="652825"/>
                </a:solidFill>
                <a:ea typeface="+mn-ea"/>
                <a:cs typeface="+mn-cs"/>
              </a:rPr>
              <a:t>The Claim Process</a:t>
            </a:r>
          </a:p>
        </p:txBody>
      </p:sp>
      <p:sp>
        <p:nvSpPr>
          <p:cNvPr id="14" name="Content Placeholder 13"/>
          <p:cNvSpPr>
            <a:spLocks noGrp="1"/>
          </p:cNvSpPr>
          <p:nvPr>
            <p:ph idx="1"/>
          </p:nvPr>
        </p:nvSpPr>
        <p:spPr/>
        <p:txBody>
          <a:bodyPr>
            <a:noAutofit/>
          </a:bodyPr>
          <a:lstStyle/>
          <a:p>
            <a:pPr marL="0" indent="0">
              <a:buNone/>
            </a:pPr>
            <a:r>
              <a:rPr lang="en-US" sz="3200" b="1" dirty="0"/>
              <a:t>1. Go to -  </a:t>
            </a:r>
            <a:r>
              <a:rPr lang="en-US" b="1" dirty="0"/>
              <a:t>https://www.ebenefits.va.gov/ebenefits/homepag</a:t>
            </a:r>
            <a:r>
              <a:rPr lang="en-US" sz="3200" b="1" dirty="0"/>
              <a:t>  </a:t>
            </a:r>
          </a:p>
          <a:p>
            <a:pPr marL="0" indent="0">
              <a:buNone/>
            </a:pPr>
            <a:r>
              <a:rPr lang="en-US" sz="3200" b="1" dirty="0"/>
              <a:t>2. Same log-in can be use at VA.gov</a:t>
            </a:r>
          </a:p>
          <a:p>
            <a:pPr marL="0" indent="0">
              <a:buNone/>
            </a:pPr>
            <a:r>
              <a:rPr lang="en-US" sz="3200" b="1" dirty="0"/>
              <a:t>3. Have all documents ready to upload to site</a:t>
            </a:r>
          </a:p>
          <a:p>
            <a:pPr marL="0" indent="0">
              <a:buNone/>
            </a:pPr>
            <a:r>
              <a:rPr lang="en-US" sz="3200" b="1" dirty="0"/>
              <a:t>4. Uploaded documents you see quicker online</a:t>
            </a:r>
          </a:p>
          <a:p>
            <a:pPr marL="0" indent="0">
              <a:buNone/>
            </a:pPr>
            <a:r>
              <a:rPr lang="en-US" sz="3200" b="1" dirty="0"/>
              <a:t>5. You can also mail claim in which is slower</a:t>
            </a:r>
          </a:p>
          <a:p>
            <a:pPr marL="514350" indent="-514350">
              <a:buAutoNum type="arabicPeriod"/>
            </a:pPr>
            <a:endParaRPr lang="en-US" sz="3200" b="1" dirty="0"/>
          </a:p>
          <a:p>
            <a:pPr marL="0" indent="0">
              <a:buNone/>
            </a:pPr>
            <a:endParaRPr lang="en-US" sz="3200" dirty="0"/>
          </a:p>
          <a:p>
            <a:pPr marL="0" indent="0">
              <a:buNone/>
            </a:pPr>
            <a:endParaRPr lang="en-US" sz="3200" dirty="0"/>
          </a:p>
        </p:txBody>
      </p:sp>
    </p:spTree>
    <p:custDataLst>
      <p:tags r:id="rId1"/>
    </p:custDataLst>
    <p:extLst>
      <p:ext uri="{BB962C8B-B14F-4D97-AF65-F5344CB8AC3E}">
        <p14:creationId xmlns:p14="http://schemas.microsoft.com/office/powerpoint/2010/main" val="3761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VA’s </a:t>
            </a:r>
            <a:r>
              <a:rPr lang="en-US" b="1" dirty="0" err="1"/>
              <a:t>eBenefits</a:t>
            </a:r>
            <a:r>
              <a:rPr lang="en-US" b="1" dirty="0"/>
              <a:t> website: Homepage</a:t>
            </a:r>
          </a:p>
        </p:txBody>
      </p:sp>
      <p:sp>
        <p:nvSpPr>
          <p:cNvPr id="14" name="Content Placeholder 13">
            <a:extLst>
              <a:ext uri="{C183D7F6-B498-43B3-948B-1728B52AA6E4}">
                <adec:decorative xmlns:adec="http://schemas.microsoft.com/office/drawing/2017/decorative" val="1"/>
              </a:ext>
            </a:extLst>
          </p:cNvPr>
          <p:cNvSpPr>
            <a:spLocks noGrp="1"/>
          </p:cNvSpPr>
          <p:nvPr>
            <p:ph idx="1"/>
          </p:nvPr>
        </p:nvSpPr>
        <p:spPr/>
        <p:txBody>
          <a:bodyPr>
            <a:noAutofit/>
          </a:bodyPr>
          <a:lstStyle/>
          <a:p>
            <a:pPr marL="0" indent="0" algn="ctr">
              <a:buNone/>
            </a:pPr>
            <a:r>
              <a:rPr lang="en-US" sz="3200" b="1" dirty="0"/>
              <a:t> </a:t>
            </a:r>
          </a:p>
          <a:p>
            <a:pPr marL="514350" indent="-514350">
              <a:buAutoNum type="arabicPeriod"/>
            </a:pPr>
            <a:endParaRPr lang="en-US" sz="3200" b="1" dirty="0"/>
          </a:p>
          <a:p>
            <a:pPr marL="0" indent="0">
              <a:buNone/>
            </a:pPr>
            <a:endParaRPr lang="en-US" sz="3200" dirty="0"/>
          </a:p>
          <a:p>
            <a:pPr marL="0" indent="0">
              <a:buNone/>
            </a:pPr>
            <a:endParaRPr lang="en-US" sz="3200" dirty="0"/>
          </a:p>
        </p:txBody>
      </p:sp>
      <p:pic>
        <p:nvPicPr>
          <p:cNvPr id="5" name="Picture 4" descr="screenshot of VA's eBenefits website">
            <a:extLst>
              <a:ext uri="{FF2B5EF4-FFF2-40B4-BE49-F238E27FC236}">
                <a16:creationId xmlns:a16="http://schemas.microsoft.com/office/drawing/2014/main" id="{401E4366-B2B5-4360-9BB0-1F608FF2FC38}"/>
              </a:ext>
            </a:extLst>
          </p:cNvPr>
          <p:cNvPicPr>
            <a:picLocks noChangeAspect="1"/>
          </p:cNvPicPr>
          <p:nvPr/>
        </p:nvPicPr>
        <p:blipFill>
          <a:blip r:embed="rId3"/>
          <a:stretch>
            <a:fillRect/>
          </a:stretch>
        </p:blipFill>
        <p:spPr>
          <a:xfrm>
            <a:off x="1809248" y="1905000"/>
            <a:ext cx="8570327" cy="4724400"/>
          </a:xfrm>
          <a:prstGeom prst="rect">
            <a:avLst/>
          </a:prstGeom>
        </p:spPr>
      </p:pic>
    </p:spTree>
    <p:custDataLst>
      <p:tags r:id="rId1"/>
    </p:custDataLst>
    <p:extLst>
      <p:ext uri="{BB962C8B-B14F-4D97-AF65-F5344CB8AC3E}">
        <p14:creationId xmlns:p14="http://schemas.microsoft.com/office/powerpoint/2010/main" val="13233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VA’s </a:t>
            </a:r>
            <a:r>
              <a:rPr lang="en-US" b="1" dirty="0" err="1"/>
              <a:t>eBenefits</a:t>
            </a:r>
            <a:r>
              <a:rPr lang="en-US" b="1" dirty="0"/>
              <a:t> website: Login</a:t>
            </a:r>
          </a:p>
        </p:txBody>
      </p:sp>
      <p:sp>
        <p:nvSpPr>
          <p:cNvPr id="14" name="Content Placeholder 13">
            <a:extLst>
              <a:ext uri="{C183D7F6-B498-43B3-948B-1728B52AA6E4}">
                <adec:decorative xmlns:adec="http://schemas.microsoft.com/office/drawing/2017/decorative" val="1"/>
              </a:ext>
            </a:extLst>
          </p:cNvPr>
          <p:cNvSpPr>
            <a:spLocks noGrp="1"/>
          </p:cNvSpPr>
          <p:nvPr>
            <p:ph idx="1"/>
          </p:nvPr>
        </p:nvSpPr>
        <p:spPr/>
        <p:txBody>
          <a:bodyPr>
            <a:noAutofit/>
          </a:bodyPr>
          <a:lstStyle/>
          <a:p>
            <a:pPr marL="0" indent="0" algn="ctr">
              <a:buNone/>
            </a:pPr>
            <a:r>
              <a:rPr lang="en-US" sz="3200" b="1" dirty="0"/>
              <a:t> </a:t>
            </a:r>
          </a:p>
          <a:p>
            <a:pPr marL="0" indent="0">
              <a:buNone/>
            </a:pPr>
            <a:endParaRPr lang="en-US" sz="3200" b="1" dirty="0"/>
          </a:p>
          <a:p>
            <a:pPr marL="0" indent="0">
              <a:buNone/>
            </a:pPr>
            <a:endParaRPr lang="en-US" sz="3200" dirty="0"/>
          </a:p>
          <a:p>
            <a:pPr marL="0" indent="0">
              <a:buNone/>
            </a:pPr>
            <a:endParaRPr lang="en-US" sz="3200" dirty="0"/>
          </a:p>
        </p:txBody>
      </p:sp>
      <p:pic>
        <p:nvPicPr>
          <p:cNvPr id="2" name="Picture 1" descr="screenshot of login screen">
            <a:extLst>
              <a:ext uri="{FF2B5EF4-FFF2-40B4-BE49-F238E27FC236}">
                <a16:creationId xmlns:a16="http://schemas.microsoft.com/office/drawing/2014/main" id="{9724BFC2-16C2-4CFF-9A81-9DC12CE805FF}"/>
              </a:ext>
            </a:extLst>
          </p:cNvPr>
          <p:cNvPicPr>
            <a:picLocks noChangeAspect="1"/>
          </p:cNvPicPr>
          <p:nvPr/>
        </p:nvPicPr>
        <p:blipFill>
          <a:blip r:embed="rId3"/>
          <a:stretch>
            <a:fillRect/>
          </a:stretch>
        </p:blipFill>
        <p:spPr>
          <a:xfrm>
            <a:off x="1809248" y="1752599"/>
            <a:ext cx="8570327" cy="4937619"/>
          </a:xfrm>
          <a:prstGeom prst="rect">
            <a:avLst/>
          </a:prstGeom>
        </p:spPr>
      </p:pic>
    </p:spTree>
    <p:custDataLst>
      <p:tags r:id="rId1"/>
    </p:custDataLst>
    <p:extLst>
      <p:ext uri="{BB962C8B-B14F-4D97-AF65-F5344CB8AC3E}">
        <p14:creationId xmlns:p14="http://schemas.microsoft.com/office/powerpoint/2010/main" val="26032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VA’s </a:t>
            </a:r>
            <a:r>
              <a:rPr lang="en-US" b="1" dirty="0" err="1"/>
              <a:t>eBenefits</a:t>
            </a:r>
            <a:r>
              <a:rPr lang="en-US" b="1" dirty="0"/>
              <a:t> website: Post-Login</a:t>
            </a:r>
          </a:p>
        </p:txBody>
      </p:sp>
      <p:pic>
        <p:nvPicPr>
          <p:cNvPr id="5" name="Content Placeholder 4" descr="screenshot after login">
            <a:extLst>
              <a:ext uri="{FF2B5EF4-FFF2-40B4-BE49-F238E27FC236}">
                <a16:creationId xmlns:a16="http://schemas.microsoft.com/office/drawing/2014/main" id="{B5A08167-1856-4373-B0BD-B46683FA76A2}"/>
              </a:ext>
            </a:extLst>
          </p:cNvPr>
          <p:cNvPicPr>
            <a:picLocks noGrp="1"/>
          </p:cNvPicPr>
          <p:nvPr>
            <p:ph idx="1"/>
          </p:nvPr>
        </p:nvPicPr>
        <p:blipFill rotWithShape="1">
          <a:blip r:embed="rId3"/>
          <a:srcRect l="22769" t="11049" r="24010" b="-2708"/>
          <a:stretch/>
        </p:blipFill>
        <p:spPr bwMode="auto">
          <a:xfrm>
            <a:off x="2055812" y="1752600"/>
            <a:ext cx="7924800" cy="48768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35987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File Your Claim</a:t>
            </a:r>
          </a:p>
        </p:txBody>
      </p:sp>
      <p:sp>
        <p:nvSpPr>
          <p:cNvPr id="14" name="Content Placeholder 13"/>
          <p:cNvSpPr>
            <a:spLocks noGrp="1"/>
          </p:cNvSpPr>
          <p:nvPr>
            <p:ph idx="1"/>
          </p:nvPr>
        </p:nvSpPr>
        <p:spPr>
          <a:xfrm>
            <a:off x="760412" y="1905000"/>
            <a:ext cx="10591799" cy="4267200"/>
          </a:xfrm>
        </p:spPr>
        <p:txBody>
          <a:bodyPr>
            <a:noAutofit/>
          </a:bodyPr>
          <a:lstStyle/>
          <a:p>
            <a:pPr marL="0" lvl="0" indent="0">
              <a:lnSpc>
                <a:spcPct val="100000"/>
              </a:lnSpc>
              <a:spcBef>
                <a:spcPts val="0"/>
              </a:spcBef>
              <a:buSzTx/>
              <a:buNone/>
            </a:pPr>
            <a:r>
              <a:rPr lang="en-US" dirty="0">
                <a:solidFill>
                  <a:srgbClr val="652825"/>
                </a:solidFill>
              </a:rPr>
              <a:t>File your claim by mail using an Application for Disability Compensation and Related Compensation Benefits (VA Form 21-526EZ).</a:t>
            </a:r>
            <a:br>
              <a:rPr lang="en-US" dirty="0">
                <a:solidFill>
                  <a:srgbClr val="652825"/>
                </a:solidFill>
              </a:rPr>
            </a:br>
            <a:r>
              <a:rPr lang="en-US" dirty="0">
                <a:solidFill>
                  <a:srgbClr val="002060"/>
                </a:solidFill>
                <a:hlinkClick r:id="rId3">
                  <a:extLst>
                    <a:ext uri="{A12FA001-AC4F-418D-AE19-62706E023703}">
                      <ahyp:hlinkClr xmlns:ahyp="http://schemas.microsoft.com/office/drawing/2018/hyperlinkcolor" val="tx"/>
                    </a:ext>
                  </a:extLst>
                </a:hlinkClick>
              </a:rPr>
              <a:t>Download VA Form 21-526EZ (PDF)</a:t>
            </a:r>
            <a:endParaRPr lang="en-US" dirty="0">
              <a:solidFill>
                <a:srgbClr val="002060"/>
              </a:solidFill>
            </a:endParaRPr>
          </a:p>
          <a:p>
            <a:pPr marL="0" lvl="0" indent="0">
              <a:lnSpc>
                <a:spcPct val="100000"/>
              </a:lnSpc>
              <a:spcBef>
                <a:spcPts val="0"/>
              </a:spcBef>
              <a:buSzTx/>
              <a:buNone/>
            </a:pPr>
            <a:r>
              <a:rPr lang="en-US" dirty="0">
                <a:solidFill>
                  <a:srgbClr val="652825"/>
                </a:solidFill>
              </a:rPr>
              <a:t>Print the form, fill it out, and send it to this address:</a:t>
            </a:r>
          </a:p>
          <a:p>
            <a:pPr marL="0" lvl="0" indent="0">
              <a:lnSpc>
                <a:spcPct val="100000"/>
              </a:lnSpc>
              <a:spcBef>
                <a:spcPts val="0"/>
              </a:spcBef>
              <a:buSzTx/>
              <a:buNone/>
            </a:pPr>
            <a:r>
              <a:rPr lang="en-US" b="1" dirty="0">
                <a:solidFill>
                  <a:srgbClr val="652825"/>
                </a:solidFill>
              </a:rPr>
              <a:t>Department of Veterans Affairs</a:t>
            </a:r>
            <a:br>
              <a:rPr lang="en-US" b="1" dirty="0">
                <a:solidFill>
                  <a:srgbClr val="652825"/>
                </a:solidFill>
              </a:rPr>
            </a:br>
            <a:r>
              <a:rPr lang="en-US" b="1" dirty="0">
                <a:solidFill>
                  <a:srgbClr val="652825"/>
                </a:solidFill>
              </a:rPr>
              <a:t>Claims Intake Center</a:t>
            </a:r>
            <a:br>
              <a:rPr lang="en-US" b="1" dirty="0">
                <a:solidFill>
                  <a:srgbClr val="652825"/>
                </a:solidFill>
              </a:rPr>
            </a:br>
            <a:r>
              <a:rPr lang="en-US" b="1" dirty="0">
                <a:solidFill>
                  <a:srgbClr val="652825"/>
                </a:solidFill>
              </a:rPr>
              <a:t>PO Box 4444</a:t>
            </a:r>
            <a:br>
              <a:rPr lang="en-US" b="1" dirty="0">
                <a:solidFill>
                  <a:srgbClr val="652825"/>
                </a:solidFill>
              </a:rPr>
            </a:br>
            <a:r>
              <a:rPr lang="en-US" b="1" dirty="0">
                <a:solidFill>
                  <a:srgbClr val="652825"/>
                </a:solidFill>
              </a:rPr>
              <a:t>Janesville, WI 53547-4444</a:t>
            </a:r>
          </a:p>
          <a:p>
            <a:pPr marL="0" lvl="0" indent="0">
              <a:lnSpc>
                <a:spcPct val="100000"/>
              </a:lnSpc>
              <a:spcBef>
                <a:spcPts val="0"/>
              </a:spcBef>
              <a:buSzTx/>
              <a:buNone/>
            </a:pPr>
            <a:endParaRPr lang="en-US" b="1" dirty="0">
              <a:solidFill>
                <a:srgbClr val="652825"/>
              </a:solidFill>
            </a:endParaRPr>
          </a:p>
          <a:p>
            <a:pPr marL="0" lvl="0" indent="0">
              <a:lnSpc>
                <a:spcPct val="100000"/>
              </a:lnSpc>
              <a:spcBef>
                <a:spcPts val="0"/>
              </a:spcBef>
              <a:buSzTx/>
              <a:buNone/>
            </a:pPr>
            <a:r>
              <a:rPr lang="en-US" b="1" dirty="0">
                <a:solidFill>
                  <a:srgbClr val="652825"/>
                </a:solidFill>
              </a:rPr>
              <a:t>Or you can do in person - </a:t>
            </a:r>
          </a:p>
          <a:p>
            <a:pPr marL="0" lvl="0" indent="0">
              <a:lnSpc>
                <a:spcPct val="100000"/>
              </a:lnSpc>
              <a:spcBef>
                <a:spcPts val="0"/>
              </a:spcBef>
              <a:buSzTx/>
              <a:buNone/>
            </a:pPr>
            <a:r>
              <a:rPr lang="en-US" dirty="0">
                <a:solidFill>
                  <a:srgbClr val="652825"/>
                </a:solidFill>
              </a:rPr>
              <a:t>Bring your application to a VA regional office near you.</a:t>
            </a:r>
          </a:p>
        </p:txBody>
      </p:sp>
    </p:spTree>
    <p:custDataLst>
      <p:tags r:id="rId1"/>
    </p:custDataLst>
    <p:extLst>
      <p:ext uri="{BB962C8B-B14F-4D97-AF65-F5344CB8AC3E}">
        <p14:creationId xmlns:p14="http://schemas.microsoft.com/office/powerpoint/2010/main" val="400657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dirty="0"/>
              <a:t> </a:t>
            </a:r>
            <a:r>
              <a:rPr lang="en-US" b="1" dirty="0"/>
              <a:t>The Appeal Process</a:t>
            </a:r>
          </a:p>
        </p:txBody>
      </p:sp>
      <p:sp>
        <p:nvSpPr>
          <p:cNvPr id="14" name="Content Placeholder 13"/>
          <p:cNvSpPr>
            <a:spLocks noGrp="1"/>
          </p:cNvSpPr>
          <p:nvPr>
            <p:ph idx="1"/>
          </p:nvPr>
        </p:nvSpPr>
        <p:spPr>
          <a:xfrm>
            <a:off x="760412" y="1905000"/>
            <a:ext cx="10667999" cy="4267200"/>
          </a:xfrm>
        </p:spPr>
        <p:txBody>
          <a:bodyPr>
            <a:noAutofit/>
          </a:bodyPr>
          <a:lstStyle/>
          <a:p>
            <a:r>
              <a:rPr lang="en-US" sz="3200" b="1" dirty="0"/>
              <a:t>VA decision reviews and appeals</a:t>
            </a:r>
            <a:endParaRPr lang="en-US" sz="3200" dirty="0"/>
          </a:p>
          <a:p>
            <a:r>
              <a:rPr lang="en-US" sz="3200" dirty="0"/>
              <a:t>The legacy VA appeals process has changed to the decision review process. If you disagree with a VA decision dated on or after February 19, 2019, you can choose from 3 decision review options (</a:t>
            </a:r>
            <a:r>
              <a:rPr lang="en-US" sz="3200" b="1" dirty="0"/>
              <a:t>Supplemental Claim, Higher-Level Review, or Board Appeal</a:t>
            </a:r>
            <a:r>
              <a:rPr lang="en-US" sz="3200" dirty="0"/>
              <a:t>) to continue your case. If you aren’t satisfied with the results of the first option you choose, you can try another eligible option.</a:t>
            </a:r>
          </a:p>
          <a:p>
            <a:pPr marL="0" indent="0" algn="ctr">
              <a:buNone/>
            </a:pPr>
            <a:endParaRPr lang="en-US" sz="3200" b="1" dirty="0"/>
          </a:p>
          <a:p>
            <a:pPr marL="0" indent="0">
              <a:buNone/>
            </a:pPr>
            <a:endParaRPr lang="en-US" sz="3200" dirty="0"/>
          </a:p>
        </p:txBody>
      </p:sp>
    </p:spTree>
    <p:custDataLst>
      <p:tags r:id="rId1"/>
    </p:custDataLst>
    <p:extLst>
      <p:ext uri="{BB962C8B-B14F-4D97-AF65-F5344CB8AC3E}">
        <p14:creationId xmlns:p14="http://schemas.microsoft.com/office/powerpoint/2010/main" val="33377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Speaker</a:t>
            </a:r>
          </a:p>
        </p:txBody>
      </p:sp>
      <p:sp>
        <p:nvSpPr>
          <p:cNvPr id="14" name="Content Placeholder 13"/>
          <p:cNvSpPr>
            <a:spLocks noGrp="1"/>
          </p:cNvSpPr>
          <p:nvPr>
            <p:ph idx="1"/>
          </p:nvPr>
        </p:nvSpPr>
        <p:spPr>
          <a:xfrm>
            <a:off x="455612" y="1905000"/>
            <a:ext cx="11353800" cy="4572000"/>
          </a:xfrm>
        </p:spPr>
        <p:txBody>
          <a:bodyPr>
            <a:noAutofit/>
          </a:bodyPr>
          <a:lstStyle/>
          <a:p>
            <a:pPr marL="0" indent="0">
              <a:buNone/>
            </a:pPr>
            <a:r>
              <a:rPr lang="en-US" sz="3200" b="1" dirty="0"/>
              <a:t>Presented By </a:t>
            </a:r>
          </a:p>
          <a:p>
            <a:pPr marL="0" indent="0">
              <a:buNone/>
            </a:pPr>
            <a:r>
              <a:rPr lang="en-US" sz="3200" b="1" dirty="0"/>
              <a:t>SFC Stanley Walker, US Army, Retired  </a:t>
            </a:r>
          </a:p>
          <a:p>
            <a:pPr marL="0" indent="0">
              <a:buNone/>
            </a:pPr>
            <a:r>
              <a:rPr lang="en-US" sz="3200" b="1" dirty="0"/>
              <a:t>MOS National President</a:t>
            </a:r>
          </a:p>
          <a:p>
            <a:pPr marL="0" indent="0" algn="ctr">
              <a:buNone/>
            </a:pPr>
            <a:endParaRPr lang="en-US" sz="3200" b="1" dirty="0"/>
          </a:p>
          <a:p>
            <a:endParaRPr lang="en-US" sz="3200" dirty="0"/>
          </a:p>
        </p:txBody>
      </p:sp>
      <p:pic>
        <p:nvPicPr>
          <p:cNvPr id="3" name="Picture 2" descr="Photograph of Stanley Walker (presenter), in uniform">
            <a:extLst>
              <a:ext uri="{FF2B5EF4-FFF2-40B4-BE49-F238E27FC236}">
                <a16:creationId xmlns:a16="http://schemas.microsoft.com/office/drawing/2014/main" id="{576395CB-9DA2-4DE6-9588-20806FF291C4}"/>
              </a:ext>
            </a:extLst>
          </p:cNvPr>
          <p:cNvPicPr>
            <a:picLocks noChangeAspect="1"/>
          </p:cNvPicPr>
          <p:nvPr/>
        </p:nvPicPr>
        <p:blipFill>
          <a:blip r:embed="rId3"/>
          <a:stretch>
            <a:fillRect/>
          </a:stretch>
        </p:blipFill>
        <p:spPr>
          <a:xfrm>
            <a:off x="8151812" y="1790700"/>
            <a:ext cx="3467100" cy="4686300"/>
          </a:xfrm>
          <a:prstGeom prst="rect">
            <a:avLst/>
          </a:prstGeom>
        </p:spPr>
      </p:pic>
    </p:spTree>
    <p:custDataLst>
      <p:tags r:id="rId1"/>
    </p:custDataLst>
    <p:extLst>
      <p:ext uri="{BB962C8B-B14F-4D97-AF65-F5344CB8AC3E}">
        <p14:creationId xmlns:p14="http://schemas.microsoft.com/office/powerpoint/2010/main" val="357657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dirty="0"/>
              <a:t> </a:t>
            </a:r>
            <a:r>
              <a:rPr lang="en-US" b="1" dirty="0"/>
              <a:t>The Appeal Process</a:t>
            </a:r>
            <a:r>
              <a:rPr lang="en-US" sz="2400" dirty="0"/>
              <a:t>, continued (</a:t>
            </a:r>
            <a:r>
              <a:rPr lang="en-US" sz="2400" dirty="0" err="1"/>
              <a:t>pt</a:t>
            </a:r>
            <a:r>
              <a:rPr lang="en-US" sz="2400" dirty="0"/>
              <a:t> 2)</a:t>
            </a:r>
            <a:endParaRPr lang="en-US" dirty="0"/>
          </a:p>
        </p:txBody>
      </p:sp>
      <p:sp>
        <p:nvSpPr>
          <p:cNvPr id="14" name="Content Placeholder 13"/>
          <p:cNvSpPr>
            <a:spLocks noGrp="1"/>
          </p:cNvSpPr>
          <p:nvPr>
            <p:ph idx="1"/>
          </p:nvPr>
        </p:nvSpPr>
        <p:spPr/>
        <p:txBody>
          <a:bodyPr>
            <a:noAutofit/>
          </a:bodyPr>
          <a:lstStyle/>
          <a:p>
            <a:pPr lvl="0"/>
            <a:r>
              <a:rPr lang="en-US" sz="3200" dirty="0"/>
              <a:t> </a:t>
            </a:r>
            <a:r>
              <a:rPr lang="en-US" sz="2800" b="1" dirty="0"/>
              <a:t>Supplemental Claim</a:t>
            </a:r>
            <a:r>
              <a:rPr lang="en-US" sz="2800" dirty="0"/>
              <a:t> - When you choose to file a Supplemental Claim, you’re adding new evidence that’s relevant to your case or identifying new evidence for review. A reviewer will determine whether the new evidence changes the decision.  To request a Supplemental Claim, fill out the Decision Review Request: Supplemental Claim (VA Form 20-0995).</a:t>
            </a:r>
          </a:p>
          <a:p>
            <a:r>
              <a:rPr lang="en-US" sz="2800" b="1" dirty="0"/>
              <a:t>How long does it take VA to make a decision?</a:t>
            </a:r>
            <a:r>
              <a:rPr lang="en-US" sz="2800" dirty="0"/>
              <a:t> 4-5 months. VA goal for completing Supplemental Claims is an average of 125 days.</a:t>
            </a:r>
          </a:p>
          <a:p>
            <a:pPr marL="0" indent="0" algn="ctr">
              <a:buNone/>
            </a:pPr>
            <a:endParaRPr lang="en-US" sz="3200" dirty="0"/>
          </a:p>
        </p:txBody>
      </p:sp>
    </p:spTree>
    <p:custDataLst>
      <p:tags r:id="rId1"/>
    </p:custDataLst>
    <p:extLst>
      <p:ext uri="{BB962C8B-B14F-4D97-AF65-F5344CB8AC3E}">
        <p14:creationId xmlns:p14="http://schemas.microsoft.com/office/powerpoint/2010/main" val="34451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dirty="0"/>
              <a:t> </a:t>
            </a:r>
            <a:r>
              <a:rPr lang="en-US" b="1" dirty="0"/>
              <a:t>The Appeal Process</a:t>
            </a:r>
            <a:r>
              <a:rPr lang="en-US" sz="2400" dirty="0"/>
              <a:t>, continued (</a:t>
            </a:r>
            <a:r>
              <a:rPr lang="en-US" sz="2400" dirty="0" err="1"/>
              <a:t>pt</a:t>
            </a:r>
            <a:r>
              <a:rPr lang="en-US" sz="2400" dirty="0"/>
              <a:t> 3)</a:t>
            </a:r>
            <a:endParaRPr lang="en-US" sz="3200" dirty="0"/>
          </a:p>
        </p:txBody>
      </p:sp>
      <p:sp>
        <p:nvSpPr>
          <p:cNvPr id="14" name="Content Placeholder 13"/>
          <p:cNvSpPr>
            <a:spLocks noGrp="1"/>
          </p:cNvSpPr>
          <p:nvPr>
            <p:ph idx="1"/>
          </p:nvPr>
        </p:nvSpPr>
        <p:spPr/>
        <p:txBody>
          <a:bodyPr>
            <a:noAutofit/>
          </a:bodyPr>
          <a:lstStyle/>
          <a:p>
            <a:pPr lvl="0"/>
            <a:r>
              <a:rPr lang="en-US" sz="2800" b="1" dirty="0"/>
              <a:t>Higher-Level Review</a:t>
            </a:r>
            <a:r>
              <a:rPr lang="en-US" sz="2800" dirty="0"/>
              <a:t>, or - If you disagree with VA’s decision, you can request to have a senior reviewer take a new look at your case. The reviewer will determine whether the decision can be changed based on a difference of opinion or an error. To request a Higher-Level Review, fill out the Decision Review Request: Higher-Level Review (VA Form 20-0996).</a:t>
            </a:r>
          </a:p>
          <a:p>
            <a:r>
              <a:rPr lang="en-US" sz="2800" b="1" dirty="0"/>
              <a:t>How long does it take VA to make a decision?</a:t>
            </a:r>
            <a:r>
              <a:rPr lang="en-US" sz="2800" dirty="0"/>
              <a:t> 4-5 months. The VA goal for completing Higher-Level Reviews is an average of 125 days.</a:t>
            </a:r>
          </a:p>
          <a:p>
            <a:pPr marL="0" indent="0" algn="ctr">
              <a:buNone/>
            </a:pPr>
            <a:endParaRPr lang="en-US" sz="3200" dirty="0"/>
          </a:p>
        </p:txBody>
      </p:sp>
    </p:spTree>
    <p:custDataLst>
      <p:tags r:id="rId1"/>
    </p:custDataLst>
    <p:extLst>
      <p:ext uri="{BB962C8B-B14F-4D97-AF65-F5344CB8AC3E}">
        <p14:creationId xmlns:p14="http://schemas.microsoft.com/office/powerpoint/2010/main" val="49714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Board Appeal</a:t>
            </a:r>
          </a:p>
        </p:txBody>
      </p:sp>
      <p:sp>
        <p:nvSpPr>
          <p:cNvPr id="14" name="Content Placeholder 13"/>
          <p:cNvSpPr>
            <a:spLocks noGrp="1"/>
          </p:cNvSpPr>
          <p:nvPr>
            <p:ph idx="1"/>
          </p:nvPr>
        </p:nvSpPr>
        <p:spPr/>
        <p:txBody>
          <a:bodyPr>
            <a:noAutofit/>
          </a:bodyPr>
          <a:lstStyle/>
          <a:p>
            <a:pPr lvl="0"/>
            <a:r>
              <a:rPr lang="en-US" sz="2800" b="1" dirty="0"/>
              <a:t>Board Appeal</a:t>
            </a:r>
            <a:r>
              <a:rPr lang="en-US" sz="2800" dirty="0"/>
              <a:t> - When you choose this option, you’re appealing to a Veterans Law Judge at the Board of Veterans' Appeals in Washington, D.C. A judge who’s an expert in Veterans law will review your case.  To request a Board Appeal, fill out the Decision Review Request: Board Appeal (VA Form 10182). </a:t>
            </a:r>
          </a:p>
          <a:p>
            <a:r>
              <a:rPr lang="en-US" sz="2800" b="1" dirty="0"/>
              <a:t>What are your Board Appeal options?  </a:t>
            </a:r>
            <a:r>
              <a:rPr lang="en-US" sz="2800" dirty="0"/>
              <a:t>If you select a Board Appeal, you have 3 options. VA encourage you to work with your representative to decide which of the following options is best for you.</a:t>
            </a:r>
          </a:p>
          <a:p>
            <a:pPr marL="0" indent="0">
              <a:buNone/>
            </a:pPr>
            <a:endParaRPr lang="en-US" sz="3200" dirty="0"/>
          </a:p>
        </p:txBody>
      </p:sp>
    </p:spTree>
    <p:custDataLst>
      <p:tags r:id="rId1"/>
    </p:custDataLst>
    <p:extLst>
      <p:ext uri="{BB962C8B-B14F-4D97-AF65-F5344CB8AC3E}">
        <p14:creationId xmlns:p14="http://schemas.microsoft.com/office/powerpoint/2010/main" val="187553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Options</a:t>
            </a:r>
          </a:p>
        </p:txBody>
      </p:sp>
      <p:sp>
        <p:nvSpPr>
          <p:cNvPr id="14" name="Content Placeholder 13"/>
          <p:cNvSpPr>
            <a:spLocks noGrp="1"/>
          </p:cNvSpPr>
          <p:nvPr>
            <p:ph idx="1"/>
          </p:nvPr>
        </p:nvSpPr>
        <p:spPr>
          <a:xfrm>
            <a:off x="760412" y="1905000"/>
            <a:ext cx="10591800" cy="4267200"/>
          </a:xfrm>
        </p:spPr>
        <p:txBody>
          <a:bodyPr>
            <a:noAutofit/>
          </a:bodyPr>
          <a:lstStyle/>
          <a:p>
            <a:pPr marL="457200" lvl="0" indent="0">
              <a:lnSpc>
                <a:spcPct val="107000"/>
              </a:lnSpc>
              <a:spcBef>
                <a:spcPts val="0"/>
              </a:spcBef>
              <a:buSzTx/>
              <a:buNone/>
            </a:pPr>
            <a:r>
              <a:rPr lang="en-US" b="1" dirty="0">
                <a:solidFill>
                  <a:srgbClr val="652825"/>
                </a:solidFill>
                <a:latin typeface="Arial" panose="020B0604020202020204" pitchFamily="34" charset="0"/>
                <a:ea typeface="Calibri" panose="020F0502020204030204" pitchFamily="34" charset="0"/>
                <a:cs typeface="Times New Roman" panose="02020603050405020304" pitchFamily="18" charset="0"/>
              </a:rPr>
              <a:t>Option 1</a:t>
            </a:r>
            <a:r>
              <a:rPr lang="en-US" dirty="0">
                <a:solidFill>
                  <a:srgbClr val="652825"/>
                </a:solidFill>
                <a:latin typeface="Arial" panose="020B0604020202020204" pitchFamily="34" charset="0"/>
                <a:ea typeface="Calibri" panose="020F0502020204030204" pitchFamily="34" charset="0"/>
                <a:cs typeface="Times New Roman" panose="02020603050405020304" pitchFamily="18" charset="0"/>
              </a:rPr>
              <a:t>: Request a Direct Review - A Veterans Law Judge will review your appeal based on evidence already submitted. You can't submit evidence and can't have a hearing.  </a:t>
            </a:r>
            <a:r>
              <a:rPr lang="en-US" b="1" dirty="0">
                <a:solidFill>
                  <a:srgbClr val="652825"/>
                </a:solidFill>
                <a:latin typeface="Arial" panose="020B0604020202020204" pitchFamily="34" charset="0"/>
                <a:ea typeface="Calibri" panose="020F0502020204030204" pitchFamily="34" charset="0"/>
                <a:cs typeface="Times New Roman" panose="02020603050405020304" pitchFamily="18" charset="0"/>
              </a:rPr>
              <a:t>The Direct Review option will take about one year for the Board to complete.</a:t>
            </a:r>
            <a:endParaRPr lang="en-US" dirty="0">
              <a:solidFill>
                <a:srgbClr val="652825"/>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nSpc>
                <a:spcPct val="107000"/>
              </a:lnSpc>
              <a:spcBef>
                <a:spcPts val="0"/>
              </a:spcBef>
              <a:buSzTx/>
              <a:buNone/>
            </a:pPr>
            <a:r>
              <a:rPr lang="en-US" dirty="0">
                <a:solidFill>
                  <a:srgbClr val="652825"/>
                </a:solidFill>
                <a:latin typeface="Arial" panose="020B0604020202020204" pitchFamily="34" charset="0"/>
                <a:ea typeface="Calibri" panose="020F0502020204030204" pitchFamily="34" charset="0"/>
                <a:cs typeface="Times New Roman" panose="02020603050405020304" pitchFamily="18" charset="0"/>
              </a:rPr>
              <a:t> </a:t>
            </a:r>
            <a:endParaRPr lang="en-US" dirty="0">
              <a:solidFill>
                <a:srgbClr val="652825"/>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nSpc>
                <a:spcPct val="107000"/>
              </a:lnSpc>
              <a:spcBef>
                <a:spcPts val="0"/>
              </a:spcBef>
              <a:spcAft>
                <a:spcPts val="800"/>
              </a:spcAft>
              <a:buSzTx/>
              <a:buNone/>
            </a:pPr>
            <a:r>
              <a:rPr lang="en-US" b="1" dirty="0">
                <a:solidFill>
                  <a:srgbClr val="652825"/>
                </a:solidFill>
                <a:latin typeface="Arial" panose="020B0604020202020204" pitchFamily="34" charset="0"/>
                <a:ea typeface="Calibri" panose="020F0502020204030204" pitchFamily="34" charset="0"/>
                <a:cs typeface="Times New Roman" panose="02020603050405020304" pitchFamily="18" charset="0"/>
              </a:rPr>
              <a:t>Option 2</a:t>
            </a:r>
            <a:r>
              <a:rPr lang="en-US" dirty="0">
                <a:solidFill>
                  <a:srgbClr val="652825"/>
                </a:solidFill>
                <a:latin typeface="Arial" panose="020B0604020202020204" pitchFamily="34" charset="0"/>
                <a:ea typeface="Calibri" panose="020F0502020204030204" pitchFamily="34" charset="0"/>
                <a:cs typeface="Times New Roman" panose="02020603050405020304" pitchFamily="18" charset="0"/>
              </a:rPr>
              <a:t>: Submit more evidence - You can submit more evidence for a Veterans Law Judge to review. You must submit this evidence within 90 days of the date we receive your Decision Review Request: Board Appeal (VA Form 10182). Download VA Form 10182 (PDF).  </a:t>
            </a:r>
            <a:r>
              <a:rPr lang="en-US" b="1" dirty="0">
                <a:solidFill>
                  <a:srgbClr val="652825"/>
                </a:solidFill>
                <a:latin typeface="Arial" panose="020B0604020202020204" pitchFamily="34" charset="0"/>
                <a:ea typeface="Calibri" panose="020F0502020204030204" pitchFamily="34" charset="0"/>
                <a:cs typeface="Times New Roman" panose="02020603050405020304" pitchFamily="18" charset="0"/>
              </a:rPr>
              <a:t>The evidence submission option will take </a:t>
            </a:r>
            <a:r>
              <a:rPr lang="en-US" b="1" i="1" dirty="0">
                <a:solidFill>
                  <a:srgbClr val="652825"/>
                </a:solidFill>
                <a:latin typeface="Arial" panose="020B0604020202020204" pitchFamily="34" charset="0"/>
                <a:ea typeface="Calibri" panose="020F0502020204030204" pitchFamily="34" charset="0"/>
                <a:cs typeface="Times New Roman" panose="02020603050405020304" pitchFamily="18" charset="0"/>
              </a:rPr>
              <a:t>more than one year</a:t>
            </a:r>
            <a:r>
              <a:rPr lang="en-US" b="1" dirty="0">
                <a:solidFill>
                  <a:srgbClr val="652825"/>
                </a:solidFill>
                <a:latin typeface="Arial" panose="020B0604020202020204" pitchFamily="34" charset="0"/>
                <a:ea typeface="Calibri" panose="020F0502020204030204" pitchFamily="34" charset="0"/>
                <a:cs typeface="Times New Roman" panose="02020603050405020304" pitchFamily="18" charset="0"/>
              </a:rPr>
              <a:t> for the Board to complete.</a:t>
            </a:r>
            <a:endParaRPr lang="en-US" dirty="0">
              <a:solidFill>
                <a:srgbClr val="652825"/>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5190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Options</a:t>
            </a:r>
            <a:r>
              <a:rPr lang="en-US" sz="2400" dirty="0"/>
              <a:t>, continued</a:t>
            </a:r>
            <a:endParaRPr lang="en-US" dirty="0"/>
          </a:p>
        </p:txBody>
      </p:sp>
      <p:sp>
        <p:nvSpPr>
          <p:cNvPr id="14" name="Content Placeholder 13"/>
          <p:cNvSpPr>
            <a:spLocks noGrp="1"/>
          </p:cNvSpPr>
          <p:nvPr>
            <p:ph idx="1"/>
          </p:nvPr>
        </p:nvSpPr>
        <p:spPr>
          <a:xfrm>
            <a:off x="227012" y="1905000"/>
            <a:ext cx="11277601" cy="4267200"/>
          </a:xfrm>
        </p:spPr>
        <p:txBody>
          <a:bodyPr>
            <a:noAutofit/>
          </a:bodyPr>
          <a:lstStyle/>
          <a:p>
            <a:pPr marL="457200" lvl="0" indent="0">
              <a:lnSpc>
                <a:spcPct val="107000"/>
              </a:lnSpc>
              <a:spcBef>
                <a:spcPts val="0"/>
              </a:spcBef>
              <a:buSzTx/>
              <a:buNone/>
            </a:pPr>
            <a:r>
              <a:rPr lang="en-US" sz="2000" b="1" dirty="0">
                <a:solidFill>
                  <a:srgbClr val="652825"/>
                </a:solidFill>
                <a:latin typeface="Arial" panose="020B0604020202020204" pitchFamily="34" charset="0"/>
                <a:ea typeface="Calibri" panose="020F0502020204030204" pitchFamily="34" charset="0"/>
                <a:cs typeface="Times New Roman" panose="02020603050405020304" pitchFamily="18" charset="0"/>
              </a:rPr>
              <a:t>Option 3</a:t>
            </a:r>
            <a:r>
              <a:rPr lang="en-US" sz="2000" dirty="0">
                <a:solidFill>
                  <a:srgbClr val="652825"/>
                </a:solidFill>
                <a:latin typeface="Arial" panose="020B0604020202020204" pitchFamily="34" charset="0"/>
                <a:ea typeface="Calibri" panose="020F0502020204030204" pitchFamily="34" charset="0"/>
                <a:cs typeface="Times New Roman" panose="02020603050405020304" pitchFamily="18" charset="0"/>
              </a:rPr>
              <a:t>: Request a hearing - You can request a hearing with a Veterans Law Judge. You can choose to add new and relevant evidence, either at the hearing or within 90 days after the hearing. Adding evidence is optional. Your hearing will be transcribed and added to your appeal file.</a:t>
            </a:r>
            <a:endParaRPr lang="en-US" sz="2000" dirty="0">
              <a:solidFill>
                <a:srgbClr val="652825"/>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nSpc>
                <a:spcPct val="107000"/>
              </a:lnSpc>
              <a:spcBef>
                <a:spcPts val="0"/>
              </a:spcBef>
              <a:buSzTx/>
              <a:buNone/>
            </a:pPr>
            <a:r>
              <a:rPr lang="en-US" sz="2000" dirty="0">
                <a:solidFill>
                  <a:srgbClr val="652825"/>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solidFill>
                <a:srgbClr val="652825"/>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nSpc>
                <a:spcPct val="107000"/>
              </a:lnSpc>
              <a:spcBef>
                <a:spcPts val="0"/>
              </a:spcBef>
              <a:buSzTx/>
              <a:buNone/>
            </a:pPr>
            <a:r>
              <a:rPr lang="en-US" sz="2000" dirty="0">
                <a:solidFill>
                  <a:srgbClr val="652825"/>
                </a:solidFill>
                <a:latin typeface="Arial" panose="020B0604020202020204" pitchFamily="34" charset="0"/>
                <a:ea typeface="Calibri" panose="020F0502020204030204" pitchFamily="34" charset="0"/>
                <a:cs typeface="Times New Roman" panose="02020603050405020304" pitchFamily="18" charset="0"/>
              </a:rPr>
              <a:t>You can choose from 3 different ways to speak with the Veterans Law Judge:</a:t>
            </a:r>
            <a:endParaRPr lang="en-US" sz="2000" dirty="0">
              <a:solidFill>
                <a:srgbClr val="652825"/>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nSpc>
                <a:spcPct val="107000"/>
              </a:lnSpc>
              <a:spcBef>
                <a:spcPts val="0"/>
              </a:spcBef>
              <a:buSzTx/>
              <a:buNone/>
            </a:pPr>
            <a:r>
              <a:rPr lang="en-US" sz="2000" dirty="0">
                <a:solidFill>
                  <a:srgbClr val="652825"/>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solidFill>
                <a:srgbClr val="652825"/>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nSpc>
                <a:spcPct val="107000"/>
              </a:lnSpc>
              <a:spcBef>
                <a:spcPts val="0"/>
              </a:spcBef>
              <a:buSzTx/>
              <a:buNone/>
            </a:pPr>
            <a:r>
              <a:rPr lang="en-US" sz="2000" dirty="0">
                <a:solidFill>
                  <a:srgbClr val="652825"/>
                </a:solidFill>
                <a:latin typeface="Arial" panose="020B0604020202020204" pitchFamily="34" charset="0"/>
                <a:ea typeface="Calibri" panose="020F0502020204030204" pitchFamily="34" charset="0"/>
                <a:cs typeface="Times New Roman" panose="02020603050405020304" pitchFamily="18" charset="0"/>
              </a:rPr>
              <a:t>    Virtual hearing from your home</a:t>
            </a:r>
            <a:endParaRPr lang="en-US" sz="2000" dirty="0">
              <a:solidFill>
                <a:srgbClr val="652825"/>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nSpc>
                <a:spcPct val="107000"/>
              </a:lnSpc>
              <a:spcBef>
                <a:spcPts val="0"/>
              </a:spcBef>
              <a:buSzTx/>
              <a:buNone/>
            </a:pPr>
            <a:r>
              <a:rPr lang="en-US" sz="2000" dirty="0">
                <a:solidFill>
                  <a:srgbClr val="652825"/>
                </a:solidFill>
                <a:latin typeface="Arial" panose="020B0604020202020204" pitchFamily="34" charset="0"/>
                <a:ea typeface="Calibri" panose="020F0502020204030204" pitchFamily="34" charset="0"/>
                <a:cs typeface="Times New Roman" panose="02020603050405020304" pitchFamily="18" charset="0"/>
              </a:rPr>
              <a:t>    Videoconference hearing at a VA location near you</a:t>
            </a:r>
            <a:endParaRPr lang="en-US" sz="2000" dirty="0">
              <a:solidFill>
                <a:srgbClr val="652825"/>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nSpc>
                <a:spcPct val="107000"/>
              </a:lnSpc>
              <a:spcBef>
                <a:spcPts val="0"/>
              </a:spcBef>
              <a:buSzTx/>
              <a:buNone/>
            </a:pPr>
            <a:r>
              <a:rPr lang="en-US" sz="2000" dirty="0">
                <a:solidFill>
                  <a:srgbClr val="652825"/>
                </a:solidFill>
                <a:latin typeface="Arial" panose="020B0604020202020204" pitchFamily="34" charset="0"/>
                <a:ea typeface="Calibri" panose="020F0502020204030204" pitchFamily="34" charset="0"/>
                <a:cs typeface="Times New Roman" panose="02020603050405020304" pitchFamily="18" charset="0"/>
              </a:rPr>
              <a:t>    In-person hearing at the Board in Washington, D.C.</a:t>
            </a:r>
            <a:endParaRPr lang="en-US" sz="2000" dirty="0">
              <a:solidFill>
                <a:srgbClr val="652825"/>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nSpc>
                <a:spcPct val="107000"/>
              </a:lnSpc>
              <a:spcBef>
                <a:spcPts val="0"/>
              </a:spcBef>
              <a:buSzTx/>
              <a:buNone/>
            </a:pPr>
            <a:r>
              <a:rPr lang="en-US" sz="2000" dirty="0">
                <a:solidFill>
                  <a:srgbClr val="652825"/>
                </a:solidFill>
                <a:latin typeface="Arial" panose="020B0604020202020204" pitchFamily="34" charset="0"/>
                <a:ea typeface="Calibri" panose="020F0502020204030204" pitchFamily="34" charset="0"/>
                <a:cs typeface="Times New Roman" panose="02020603050405020304" pitchFamily="18" charset="0"/>
              </a:rPr>
              <a:t> </a:t>
            </a:r>
            <a:endParaRPr lang="en-US" sz="2000" dirty="0">
              <a:solidFill>
                <a:srgbClr val="652825"/>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nSpc>
                <a:spcPct val="107000"/>
              </a:lnSpc>
              <a:spcBef>
                <a:spcPts val="0"/>
              </a:spcBef>
              <a:spcAft>
                <a:spcPts val="800"/>
              </a:spcAft>
              <a:buSzTx/>
              <a:buNone/>
            </a:pPr>
            <a:r>
              <a:rPr lang="en-US" sz="2000" b="1" dirty="0">
                <a:solidFill>
                  <a:srgbClr val="652825"/>
                </a:solidFill>
                <a:latin typeface="Arial" panose="020B0604020202020204" pitchFamily="34" charset="0"/>
                <a:ea typeface="Calibri" panose="020F0502020204030204" pitchFamily="34" charset="0"/>
                <a:cs typeface="Times New Roman" panose="02020603050405020304" pitchFamily="18" charset="0"/>
              </a:rPr>
              <a:t>The hearing request option will take </a:t>
            </a:r>
            <a:r>
              <a:rPr lang="en-US" sz="2000" b="1" i="1" dirty="0">
                <a:solidFill>
                  <a:srgbClr val="652825"/>
                </a:solidFill>
                <a:latin typeface="Arial" panose="020B0604020202020204" pitchFamily="34" charset="0"/>
                <a:ea typeface="Calibri" panose="020F0502020204030204" pitchFamily="34" charset="0"/>
                <a:cs typeface="Times New Roman" panose="02020603050405020304" pitchFamily="18" charset="0"/>
              </a:rPr>
              <a:t>more than one year</a:t>
            </a:r>
            <a:r>
              <a:rPr lang="en-US" sz="2000" b="1" dirty="0">
                <a:solidFill>
                  <a:srgbClr val="652825"/>
                </a:solidFill>
                <a:latin typeface="Arial" panose="020B0604020202020204" pitchFamily="34" charset="0"/>
                <a:ea typeface="Calibri" panose="020F0502020204030204" pitchFamily="34" charset="0"/>
                <a:cs typeface="Times New Roman" panose="02020603050405020304" pitchFamily="18" charset="0"/>
              </a:rPr>
              <a:t> for the Board to complete.</a:t>
            </a:r>
            <a:endParaRPr lang="en-US" sz="2000" dirty="0">
              <a:solidFill>
                <a:srgbClr val="652825"/>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5293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Court of Appeals</a:t>
            </a:r>
          </a:p>
        </p:txBody>
      </p:sp>
      <p:sp>
        <p:nvSpPr>
          <p:cNvPr id="14" name="Content Placeholder 13"/>
          <p:cNvSpPr>
            <a:spLocks noGrp="1"/>
          </p:cNvSpPr>
          <p:nvPr>
            <p:ph idx="1"/>
          </p:nvPr>
        </p:nvSpPr>
        <p:spPr/>
        <p:txBody>
          <a:bodyPr>
            <a:noAutofit/>
          </a:bodyPr>
          <a:lstStyle/>
          <a:p>
            <a:pPr marL="457200" lvl="0" indent="0">
              <a:lnSpc>
                <a:spcPct val="107000"/>
              </a:lnSpc>
              <a:spcBef>
                <a:spcPts val="0"/>
              </a:spcBef>
              <a:spcAft>
                <a:spcPts val="800"/>
              </a:spcAft>
              <a:buSzTx/>
              <a:buNone/>
            </a:pPr>
            <a:r>
              <a:rPr lang="en-US" sz="4000" dirty="0">
                <a:solidFill>
                  <a:srgbClr val="652825"/>
                </a:solidFill>
                <a:latin typeface="Arial" panose="020B0604020202020204" pitchFamily="34" charset="0"/>
                <a:ea typeface="Calibri" panose="020F0502020204030204" pitchFamily="34" charset="0"/>
                <a:cs typeface="Times New Roman" panose="02020603050405020304" pitchFamily="18" charset="0"/>
              </a:rPr>
              <a:t>After a Board decision - If you disagree with the Board’s decision, you can appeal to the </a:t>
            </a:r>
            <a:r>
              <a:rPr lang="en-US" sz="4000" b="1" dirty="0">
                <a:solidFill>
                  <a:srgbClr val="652825"/>
                </a:solidFill>
                <a:latin typeface="Arial" panose="020B0604020202020204" pitchFamily="34" charset="0"/>
                <a:ea typeface="Calibri" panose="020F0502020204030204" pitchFamily="34" charset="0"/>
                <a:cs typeface="Times New Roman" panose="02020603050405020304" pitchFamily="18" charset="0"/>
              </a:rPr>
              <a:t>U.S. Court of Appeals for Veterans Claims</a:t>
            </a:r>
            <a:r>
              <a:rPr lang="en-US" sz="4000" dirty="0">
                <a:solidFill>
                  <a:srgbClr val="652825"/>
                </a:solidFill>
                <a:latin typeface="Arial" panose="020B0604020202020204" pitchFamily="34" charset="0"/>
                <a:ea typeface="Calibri" panose="020F0502020204030204" pitchFamily="34" charset="0"/>
                <a:cs typeface="Times New Roman" panose="02020603050405020304" pitchFamily="18" charset="0"/>
              </a:rPr>
              <a:t>. You can hire an attorney to represent you, or you can represent yourself.</a:t>
            </a:r>
            <a:endParaRPr lang="en-US" sz="4000" dirty="0">
              <a:solidFill>
                <a:srgbClr val="652825"/>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4132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Questions?</a:t>
            </a:r>
          </a:p>
        </p:txBody>
      </p:sp>
      <p:sp>
        <p:nvSpPr>
          <p:cNvPr id="14" name="Content Placeholder 13"/>
          <p:cNvSpPr>
            <a:spLocks noGrp="1"/>
          </p:cNvSpPr>
          <p:nvPr>
            <p:ph idx="1"/>
          </p:nvPr>
        </p:nvSpPr>
        <p:spPr/>
        <p:txBody>
          <a:bodyPr>
            <a:noAutofit/>
          </a:bodyPr>
          <a:lstStyle/>
          <a:p>
            <a:pPr lvl="0"/>
            <a:endParaRPr lang="en-US" sz="2800" dirty="0"/>
          </a:p>
          <a:p>
            <a:pPr marL="0" indent="0" algn="ctr">
              <a:buNone/>
            </a:pPr>
            <a:r>
              <a:rPr lang="en-US" sz="7200" dirty="0"/>
              <a:t>Questions</a:t>
            </a:r>
          </a:p>
        </p:txBody>
      </p:sp>
      <p:pic>
        <p:nvPicPr>
          <p:cNvPr id="5" name="Picture 4">
            <a:extLst>
              <a:ext uri="{FF2B5EF4-FFF2-40B4-BE49-F238E27FC236}">
                <a16:creationId xmlns:a16="http://schemas.microsoft.com/office/drawing/2014/main" id="{235315F4-C4E5-4DC8-8D95-A18E94EF63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99012" y="3809999"/>
            <a:ext cx="2438399" cy="2438399"/>
          </a:xfrm>
          <a:prstGeom prst="rect">
            <a:avLst/>
          </a:prstGeom>
        </p:spPr>
      </p:pic>
    </p:spTree>
    <p:custDataLst>
      <p:tags r:id="rId1"/>
    </p:custDataLst>
    <p:extLst>
      <p:ext uri="{BB962C8B-B14F-4D97-AF65-F5344CB8AC3E}">
        <p14:creationId xmlns:p14="http://schemas.microsoft.com/office/powerpoint/2010/main" val="351103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Outline of Presentation</a:t>
            </a:r>
          </a:p>
        </p:txBody>
      </p:sp>
      <p:sp>
        <p:nvSpPr>
          <p:cNvPr id="14" name="Content Placeholder 13"/>
          <p:cNvSpPr>
            <a:spLocks noGrp="1"/>
          </p:cNvSpPr>
          <p:nvPr>
            <p:ph idx="1"/>
          </p:nvPr>
        </p:nvSpPr>
        <p:spPr/>
        <p:txBody>
          <a:bodyPr>
            <a:noAutofit/>
          </a:bodyPr>
          <a:lstStyle/>
          <a:p>
            <a:r>
              <a:rPr lang="en-US" sz="3200" b="1" dirty="0"/>
              <a:t>What to do first – Submit an intent to file</a:t>
            </a:r>
          </a:p>
          <a:p>
            <a:r>
              <a:rPr lang="en-US" sz="3200" b="1" dirty="0"/>
              <a:t>Seeking Help with Veterans Service Organizations </a:t>
            </a:r>
          </a:p>
          <a:p>
            <a:r>
              <a:rPr lang="en-US" sz="3200" b="1" dirty="0"/>
              <a:t>Using Disability Benefits Questionnaires (DBQs)</a:t>
            </a:r>
          </a:p>
          <a:p>
            <a:r>
              <a:rPr lang="en-US" sz="3200" b="1" dirty="0"/>
              <a:t>The Claim Process</a:t>
            </a:r>
          </a:p>
          <a:p>
            <a:r>
              <a:rPr lang="en-US" sz="3200" b="1" dirty="0"/>
              <a:t>The Appeal Process</a:t>
            </a:r>
          </a:p>
          <a:p>
            <a:endParaRPr lang="en-US" sz="3200" dirty="0"/>
          </a:p>
        </p:txBody>
      </p:sp>
    </p:spTree>
    <p:custDataLst>
      <p:tags r:id="rId1"/>
    </p:custDataLst>
    <p:extLst>
      <p:ext uri="{BB962C8B-B14F-4D97-AF65-F5344CB8AC3E}">
        <p14:creationId xmlns:p14="http://schemas.microsoft.com/office/powerpoint/2010/main" val="46070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lvl="0" algn="ctr">
              <a:spcBef>
                <a:spcPts val="1800"/>
              </a:spcBef>
              <a:buSzPct val="110000"/>
            </a:pPr>
            <a:r>
              <a:rPr lang="en-US" sz="6000" b="1" dirty="0">
                <a:solidFill>
                  <a:srgbClr val="652825"/>
                </a:solidFill>
                <a:ea typeface="+mn-ea"/>
                <a:cs typeface="+mn-cs"/>
              </a:rPr>
              <a:t>What to do first?</a:t>
            </a:r>
          </a:p>
        </p:txBody>
      </p:sp>
      <p:sp>
        <p:nvSpPr>
          <p:cNvPr id="14" name="Content Placeholder 13"/>
          <p:cNvSpPr>
            <a:spLocks noGrp="1"/>
          </p:cNvSpPr>
          <p:nvPr>
            <p:ph type="body" idx="1"/>
          </p:nvPr>
        </p:nvSpPr>
        <p:spPr>
          <a:xfrm>
            <a:off x="2055812" y="5029200"/>
            <a:ext cx="8229601" cy="1143000"/>
          </a:xfrm>
        </p:spPr>
        <p:txBody>
          <a:bodyPr>
            <a:noAutofit/>
          </a:bodyPr>
          <a:lstStyle/>
          <a:p>
            <a:pPr marL="0" indent="0" algn="ctr">
              <a:buNone/>
            </a:pPr>
            <a:r>
              <a:rPr lang="en-US" sz="6000" b="1" dirty="0"/>
              <a:t>Lock in the date</a:t>
            </a:r>
          </a:p>
          <a:p>
            <a:endParaRPr lang="en-US" sz="3200" dirty="0"/>
          </a:p>
        </p:txBody>
      </p:sp>
    </p:spTree>
    <p:custDataLst>
      <p:tags r:id="rId1"/>
    </p:custDataLst>
    <p:extLst>
      <p:ext uri="{BB962C8B-B14F-4D97-AF65-F5344CB8AC3E}">
        <p14:creationId xmlns:p14="http://schemas.microsoft.com/office/powerpoint/2010/main" val="17183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First Steps</a:t>
            </a:r>
          </a:p>
        </p:txBody>
      </p:sp>
      <p:sp>
        <p:nvSpPr>
          <p:cNvPr id="14" name="Content Placeholder 13"/>
          <p:cNvSpPr>
            <a:spLocks noGrp="1"/>
          </p:cNvSpPr>
          <p:nvPr>
            <p:ph idx="1"/>
          </p:nvPr>
        </p:nvSpPr>
        <p:spPr/>
        <p:txBody>
          <a:bodyPr>
            <a:noAutofit/>
          </a:bodyPr>
          <a:lstStyle/>
          <a:p>
            <a:r>
              <a:rPr lang="en-US" sz="3200" dirty="0"/>
              <a:t>Submit an intent to file claim – This starts the clock on one year countdown for effective date of award if approved</a:t>
            </a:r>
          </a:p>
          <a:p>
            <a:r>
              <a:rPr lang="en-US" sz="3200" dirty="0"/>
              <a:t>Gather medical documents and review specific Disability Benefits Questionnaires (DBQs)</a:t>
            </a:r>
          </a:p>
          <a:p>
            <a:r>
              <a:rPr lang="en-US" sz="3200" dirty="0"/>
              <a:t>Acquire, if applicable, bubby statements from someone who can attest to you condition or injury while in service.  This can also be your spouse.</a:t>
            </a:r>
          </a:p>
        </p:txBody>
      </p:sp>
    </p:spTree>
    <p:custDataLst>
      <p:tags r:id="rId1"/>
    </p:custDataLst>
    <p:extLst>
      <p:ext uri="{BB962C8B-B14F-4D97-AF65-F5344CB8AC3E}">
        <p14:creationId xmlns:p14="http://schemas.microsoft.com/office/powerpoint/2010/main" val="398537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What is the intent to file process</a:t>
            </a:r>
            <a:r>
              <a:rPr lang="en-US" sz="2800" dirty="0"/>
              <a:t>? </a:t>
            </a:r>
          </a:p>
        </p:txBody>
      </p:sp>
      <p:sp>
        <p:nvSpPr>
          <p:cNvPr id="14" name="Content Placeholder 13"/>
          <p:cNvSpPr>
            <a:spLocks noGrp="1"/>
          </p:cNvSpPr>
          <p:nvPr>
            <p:ph idx="1"/>
          </p:nvPr>
        </p:nvSpPr>
        <p:spPr>
          <a:xfrm>
            <a:off x="836612" y="1905000"/>
            <a:ext cx="10591799" cy="4267200"/>
          </a:xfrm>
        </p:spPr>
        <p:txBody>
          <a:bodyPr>
            <a:noAutofit/>
          </a:bodyPr>
          <a:lstStyle/>
          <a:p>
            <a:pPr marL="0" indent="0" algn="ctr">
              <a:buNone/>
            </a:pPr>
            <a:r>
              <a:rPr lang="en-US" sz="3200" dirty="0"/>
              <a:t>This process allows you more time to collect information to support your claim. It also protects the earliest possible effective date for any benefits resulting from your claim. The date VA receives your intent to file will be protected as your effective date. However, the correct application form must be submitted </a:t>
            </a:r>
            <a:r>
              <a:rPr lang="en-US" sz="3200" b="1" i="1" u="sng" dirty="0"/>
              <a:t>within one year.</a:t>
            </a:r>
          </a:p>
        </p:txBody>
      </p:sp>
    </p:spTree>
    <p:custDataLst>
      <p:tags r:id="rId1"/>
    </p:custDataLst>
    <p:extLst>
      <p:ext uri="{BB962C8B-B14F-4D97-AF65-F5344CB8AC3E}">
        <p14:creationId xmlns:p14="http://schemas.microsoft.com/office/powerpoint/2010/main" val="173690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b="1" dirty="0"/>
              <a:t>Seeking Help with Veterans Service Organizations (VSO’s) </a:t>
            </a:r>
          </a:p>
        </p:txBody>
      </p:sp>
    </p:spTree>
    <p:custDataLst>
      <p:tags r:id="rId1"/>
    </p:custDataLst>
    <p:extLst>
      <p:ext uri="{BB962C8B-B14F-4D97-AF65-F5344CB8AC3E}">
        <p14:creationId xmlns:p14="http://schemas.microsoft.com/office/powerpoint/2010/main" val="257210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r>
              <a:rPr lang="en-US" sz="4800" dirty="0"/>
              <a:t> </a:t>
            </a:r>
            <a:r>
              <a:rPr lang="en-US" b="1" dirty="0"/>
              <a:t>Where to find help – Veteran Service Organization (VSO)</a:t>
            </a:r>
          </a:p>
        </p:txBody>
      </p:sp>
      <p:sp>
        <p:nvSpPr>
          <p:cNvPr id="14" name="Content Placeholder 13"/>
          <p:cNvSpPr>
            <a:spLocks noGrp="1"/>
          </p:cNvSpPr>
          <p:nvPr>
            <p:ph idx="1"/>
          </p:nvPr>
        </p:nvSpPr>
        <p:spPr>
          <a:xfrm>
            <a:off x="1065212" y="1905000"/>
            <a:ext cx="9601201" cy="4648200"/>
          </a:xfrm>
        </p:spPr>
        <p:txBody>
          <a:bodyPr>
            <a:noAutofit/>
          </a:bodyPr>
          <a:lstStyle/>
          <a:p>
            <a:pPr marL="0" indent="0">
              <a:buNone/>
            </a:pPr>
            <a:r>
              <a:rPr lang="en-US" sz="2000" dirty="0"/>
              <a:t>The Following Organizations have Veteran Service Officers Nationwide. You do not have to be a member of these organization to use their services.</a:t>
            </a:r>
          </a:p>
          <a:p>
            <a:r>
              <a:rPr lang="en-US" sz="3200" dirty="0"/>
              <a:t> </a:t>
            </a:r>
            <a:r>
              <a:rPr lang="en-US" sz="2000" b="1" dirty="0"/>
              <a:t>Veterans of Foreign Wars (VFW)</a:t>
            </a:r>
          </a:p>
          <a:p>
            <a:r>
              <a:rPr lang="en-US" sz="2000" b="1" dirty="0"/>
              <a:t>  American Veterans (AMVETS)</a:t>
            </a:r>
          </a:p>
          <a:p>
            <a:r>
              <a:rPr lang="en-US" sz="2000" b="1" dirty="0"/>
              <a:t>  Vietnam Veterans of America (VVA)</a:t>
            </a:r>
          </a:p>
          <a:p>
            <a:r>
              <a:rPr lang="en-US" sz="2000" b="1" dirty="0"/>
              <a:t>  Disabled American Veterans (DAV)</a:t>
            </a:r>
          </a:p>
          <a:p>
            <a:r>
              <a:rPr lang="en-US" sz="2000" b="1" dirty="0"/>
              <a:t>  Paralyzed Veterans of America (PVA)</a:t>
            </a:r>
          </a:p>
          <a:p>
            <a:r>
              <a:rPr lang="en-US" sz="2000" b="1" dirty="0"/>
              <a:t>  American Legion (AM)</a:t>
            </a:r>
          </a:p>
          <a:p>
            <a:endParaRPr lang="en-US" sz="3200" dirty="0"/>
          </a:p>
        </p:txBody>
      </p:sp>
    </p:spTree>
    <p:custDataLst>
      <p:tags r:id="rId1"/>
    </p:custDataLst>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79412" y="152401"/>
            <a:ext cx="11582400" cy="1143000"/>
          </a:xfrm>
        </p:spPr>
        <p:txBody>
          <a:bodyPr>
            <a:normAutofit/>
          </a:bodyPr>
          <a:lstStyle/>
          <a:p>
            <a:pPr algn="ctr"/>
            <a:r>
              <a:rPr lang="en-US" b="1" dirty="0"/>
              <a:t>Veterans Service Officer (VSO)</a:t>
            </a:r>
          </a:p>
        </p:txBody>
      </p:sp>
      <p:sp>
        <p:nvSpPr>
          <p:cNvPr id="14" name="Content Placeholder 13"/>
          <p:cNvSpPr>
            <a:spLocks noGrp="1"/>
          </p:cNvSpPr>
          <p:nvPr>
            <p:ph idx="1"/>
          </p:nvPr>
        </p:nvSpPr>
        <p:spPr/>
        <p:txBody>
          <a:bodyPr>
            <a:noAutofit/>
          </a:bodyPr>
          <a:lstStyle/>
          <a:p>
            <a:r>
              <a:rPr lang="en-US" sz="3200" dirty="0"/>
              <a:t>A VSO representative (also known as a Veterans Service Officer) helps you with the preparation, presentation, and prosecution of claims.</a:t>
            </a:r>
          </a:p>
          <a:p>
            <a:r>
              <a:rPr lang="en-US" sz="3200" dirty="0"/>
              <a:t> State Veteran Affairs Offices can do the same</a:t>
            </a:r>
          </a:p>
          <a:p>
            <a:r>
              <a:rPr lang="en-US" sz="3200" dirty="0"/>
              <a:t>Every state provides Veteran Service Officers. They will help with VA claims, and they can help you identify benefits available from your state government. Those state benefits can be reduced property taxes, educational benefits, and more.</a:t>
            </a:r>
          </a:p>
          <a:p>
            <a:endParaRPr lang="en-US" sz="3200" dirty="0"/>
          </a:p>
          <a:p>
            <a:pPr marL="0" indent="0">
              <a:buNone/>
            </a:pPr>
            <a:r>
              <a:rPr lang="en-US" sz="3200" dirty="0"/>
              <a:t> </a:t>
            </a:r>
          </a:p>
        </p:txBody>
      </p:sp>
    </p:spTree>
    <p:custDataLst>
      <p:tags r:id="rId1"/>
    </p:custDataLst>
    <p:extLst>
      <p:ext uri="{BB962C8B-B14F-4D97-AF65-F5344CB8AC3E}">
        <p14:creationId xmlns:p14="http://schemas.microsoft.com/office/powerpoint/2010/main" val="57535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1583</TotalTime>
  <Words>1280</Words>
  <Application>Microsoft Office PowerPoint</Application>
  <PresentationFormat>Custom</PresentationFormat>
  <Paragraphs>95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Corbel</vt:lpstr>
      <vt:lpstr>Earthtones 16x9</vt:lpstr>
      <vt:lpstr>        Military Outreach for Service (MOS)                          Lunch and Learn                               July 15, 2020</vt:lpstr>
      <vt:lpstr>Speaker</vt:lpstr>
      <vt:lpstr>Outline of Presentation</vt:lpstr>
      <vt:lpstr>What to do first?</vt:lpstr>
      <vt:lpstr>First Steps</vt:lpstr>
      <vt:lpstr>What is the intent to file process? </vt:lpstr>
      <vt:lpstr>Seeking Help with Veterans Service Organizations (VSO’s) </vt:lpstr>
      <vt:lpstr> Where to find help – Veteran Service Organization (VSO)</vt:lpstr>
      <vt:lpstr>Veterans Service Officer (VSO)</vt:lpstr>
      <vt:lpstr>Using Disability Benefits Questionnaires (DBQs) VA Forms 21-0960 Series</vt:lpstr>
      <vt:lpstr>Disability Benefits Questionnaires (DBQs)</vt:lpstr>
      <vt:lpstr>Disability Benefits Questionnaires (DBQs), continued</vt:lpstr>
      <vt:lpstr>DBQs no longer shared w/ Public</vt:lpstr>
      <vt:lpstr>The Claim Process</vt:lpstr>
      <vt:lpstr>VA’s eBenefits website: Homepage</vt:lpstr>
      <vt:lpstr>VA’s eBenefits website: Login</vt:lpstr>
      <vt:lpstr>VA’s eBenefits website: Post-Login</vt:lpstr>
      <vt:lpstr>File Your Claim</vt:lpstr>
      <vt:lpstr> The Appeal Process</vt:lpstr>
      <vt:lpstr> The Appeal Process, continued (pt 2)</vt:lpstr>
      <vt:lpstr> The Appeal Process, continued (pt 3)</vt:lpstr>
      <vt:lpstr>Board Appeal</vt:lpstr>
      <vt:lpstr>Options</vt:lpstr>
      <vt:lpstr>Options, continued</vt:lpstr>
      <vt:lpstr>Court of Appeals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Yelnats Reklaw</dc:creator>
  <cp:lastModifiedBy>Walker Stanley</cp:lastModifiedBy>
  <cp:revision>44</cp:revision>
  <dcterms:created xsi:type="dcterms:W3CDTF">2020-06-18T21:20:26Z</dcterms:created>
  <dcterms:modified xsi:type="dcterms:W3CDTF">2020-07-14T13:30:06Z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ArticulateGUID">
    <vt:lpwstr>674508A2-378A-448D-8D44-C82F1556B7BF</vt:lpwstr>
  </property>
  <property fmtid="{D5CDD505-2E9C-101B-9397-08002B2CF9AE}" pid="9" name="ArticulatePath">
    <vt:lpwstr>MOS Lunch and Learn -VA Disability Benefits-Claims -07-15-2020</vt:lpwstr>
  </property>
</Properties>
</file>